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handoutMasterIdLst>
    <p:handoutMasterId r:id="rId24"/>
  </p:handoutMasterIdLst>
  <p:sldIdLst>
    <p:sldId id="362" r:id="rId2"/>
    <p:sldId id="363" r:id="rId3"/>
    <p:sldId id="365" r:id="rId4"/>
    <p:sldId id="366" r:id="rId5"/>
    <p:sldId id="367" r:id="rId6"/>
    <p:sldId id="368" r:id="rId7"/>
    <p:sldId id="370" r:id="rId8"/>
    <p:sldId id="371" r:id="rId9"/>
    <p:sldId id="386" r:id="rId10"/>
    <p:sldId id="387" r:id="rId11"/>
    <p:sldId id="388" r:id="rId12"/>
    <p:sldId id="394" r:id="rId13"/>
    <p:sldId id="396" r:id="rId14"/>
    <p:sldId id="397" r:id="rId15"/>
    <p:sldId id="398" r:id="rId16"/>
    <p:sldId id="408" r:id="rId17"/>
    <p:sldId id="409" r:id="rId18"/>
    <p:sldId id="410" r:id="rId19"/>
    <p:sldId id="411" r:id="rId20"/>
    <p:sldId id="412" r:id="rId21"/>
    <p:sldId id="427" r:id="rId22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8C3D621-62FA-4B3B-8CF3-8DC41349A4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8269895-E9AB-4179-87AD-4E8CD66B96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Héctor Sanín Angel</a:t>
            </a: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96E6F-3473-44E7-A39D-9F27717FF3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Héctor Sanín Angel</a:t>
            </a: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AC91-D17D-44E4-98E3-2386C55203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Héctor Sanín Angel</a:t>
            </a: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F69A-E2C6-4C70-9607-75306BB5D6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Héctor Sanín Angel</a:t>
            </a: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547A9-FDEE-4293-9680-2B23A6B65C2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Héctor Sanín Angel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98DE4-DC5A-478D-9F69-3564AE2D317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" smtClean="0"/>
              <a:t>Héctor Sanín Angel</a:t>
            </a: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729E313A-C7DB-4B0B-B7A9-1A865C4595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google.com.co/imgres?imgurl=http://155.210.60.15/Geo/Tigweb/Graficos/Disperlineal.gif&amp;imgrefurl=http://155.210.60.15/Geo/Tigweb/Graficos/&amp;h=282&amp;w=355&amp;sz=5&amp;tbnid=sl16XtOtFsoOZM:&amp;tbnh=92&amp;tbnw=117&amp;hl=es&amp;start=7&amp;prev=/images?q=gr%C3%A1ficos+regresi%C3%B3n&amp;svnum=10&amp;hl=es&amp;lr=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google.com.co/imgres?imgurl=http://www.elvalle.com.co/imagenes/Entrevista%20Lecturas%20del%20Tiempo%204.png&amp;imgrefurl=http://www.elvalle.com.co/Otras_Entidades/GestiondePaz/Entrevista%20ElTiempo.asp&amp;h=243&amp;w=279&amp;sz=382&amp;tbnid=9LVI01N2f9STxM:&amp;tbnh=94&amp;tbnw=109&amp;hl=es&amp;start=7&amp;prev=/images?q=Entrevista&amp;svnum=10&amp;hl=es&amp;lr=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cniv.org.mx/revista/imagenes/ad6.jpg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google.com.co/imgres?imgurl=http://www.supermercado.no/exhibition/26.jpg&amp;imgrefurl=http://www.supermercado.no/&amp;h=225&amp;w=300&amp;sz=104&amp;tbnid=DWBUDqJSfKGEnM:&amp;tbnh=83&amp;tbnw=111&amp;hl=es&amp;start=16&amp;prev=/images?q=supermercado&amp;svnum=10&amp;hl=es&amp;lr=&amp;sa=G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.co/imgres?imgurl=http://www.educa.aragob.es/iesrsfra/Archivos_Varios/Fisica/fotoslaboratorio/experimentacion/experiencia2.jpg&amp;imgrefurl=http://www.educa.aragob.es/iesrsfra/Archivos_Varios/Fisica/Fisica.htm&amp;h=300&amp;w=400&amp;sz=37&amp;tbnid=oaW3SIhfPsijeM:&amp;tbnh=90&amp;tbnw=120&amp;hl=es&amp;start=94&amp;prev=/images?q=Experimentaci%C3%B3n&amp;start=80&amp;svnum=10&amp;hl=es&amp;lr=&amp;sa=N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images.google.com.co/imgres?imgurl=http://web.ticino.com/calcolo/abaci/russo.jpg&amp;imgrefurl=http://web.ticino.com/calcolo/abaci/abaci.html&amp;h=499&amp;w=333&amp;sz=22&amp;tbnid=vSciQOBKuArEJM:&amp;tbnh=127&amp;tbnw=84&amp;hl=es&amp;start=5&amp;prev=/images?q=Abaco&amp;svnum=10&amp;hl=es&amp;lr=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s.google.com.co/imgres?imgurl=http://averaves.fcien.edu.uy/Chui_UY_CursoAnill2004.jpg&amp;imgrefurl=http://averaves.fcien.edu.uy/todo_sobre_aves.htm&amp;h=211&amp;w=346&amp;sz=14&amp;tbnid=P2MQZs7cwG8itM:&amp;tbnh=70&amp;tbnw=116&amp;hl=es&amp;start=14&amp;prev=/images?q=Observaci%C3%B3n&amp;svnum=10&amp;hl=es&amp;lr=&amp;sa=G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images.google.com.co/imgres?imgurl=http://empleo.universia.es/contenidosHTML/seleccion/img/tipo_entrevistador.jpg&amp;imgrefurl=http://empleo.universia.es/contenidosHTML/seleccion/tipos_entrevistadores.htm&amp;h=262&amp;w=325&amp;sz=8&amp;tbnid=j0pI_d1OpoC_eM:&amp;tbnh=91&amp;tbnw=114&amp;hl=es&amp;start=2&amp;prev=/images?q=Entrevistador&amp;svnum=10&amp;hl=es&amp;lr=&amp;sa=G" TargetMode="Externa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google.com.co/imgres?imgurl=http://www.durango.net.mx/articulos/dtodo/fotos/entrevista.jpg&amp;imgrefurl=http://www.durango.net.mx/articulos/dtodo/ver.asp?id=200&amp;h=387&amp;w=280&amp;sz=11&amp;tbnid=iyc32wOivvgCpM:&amp;tbnh=119&amp;tbnw=86&amp;hl=es&amp;start=1&amp;prev=/images?q=Entrevista&amp;svnum=10&amp;hl=es&amp;lr=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it-IT" dirty="0" smtClean="0">
                <a:latin typeface="Arial" charset="0"/>
                <a:cs typeface="Arial" charset="0"/>
              </a:rPr>
              <a:t>Técnicas para el registro de la información primaria y secundaria.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dirty="0" smtClean="0">
                <a:latin typeface="Arial" charset="0"/>
                <a:cs typeface="Arial" charset="0"/>
              </a:rPr>
              <a:t>Población y muestra. </a:t>
            </a:r>
            <a:br>
              <a:rPr lang="it-IT" dirty="0" smtClean="0">
                <a:latin typeface="Arial" charset="0"/>
                <a:cs typeface="Arial" charset="0"/>
              </a:rPr>
            </a:br>
            <a:endParaRPr lang="es-ES_tradnl" b="1" dirty="0" smtClean="0">
              <a:latin typeface="Arial" charset="0"/>
              <a:cs typeface="Arial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896E6F-3473-44E7-A39D-9F27717FF332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b="1" smtClean="0"/>
              <a:t>LA OBSERVACIÓN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539750" y="1268413"/>
            <a:ext cx="8064500" cy="525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Ventajas:</a:t>
            </a:r>
          </a:p>
          <a:p>
            <a:pPr lvl="1" algn="just" eaLnBrk="1" hangingPunct="1"/>
            <a:r>
              <a:rPr lang="es-ES_tradnl" sz="2600" smtClean="0">
                <a:latin typeface="Arial" charset="0"/>
                <a:cs typeface="Arial" charset="0"/>
              </a:rPr>
              <a:t>Permite obtener datos cuantitativos y cualitativos.</a:t>
            </a:r>
          </a:p>
          <a:p>
            <a:pPr lvl="1" algn="just" eaLnBrk="1" hangingPunct="1"/>
            <a:r>
              <a:rPr lang="es-ES_tradnl" sz="2600" smtClean="0">
                <a:latin typeface="Arial" charset="0"/>
                <a:cs typeface="Arial" charset="0"/>
              </a:rPr>
              <a:t>Se observan características y condiciones de los individuos.</a:t>
            </a:r>
          </a:p>
          <a:p>
            <a:pPr lvl="1" algn="just" eaLnBrk="1" hangingPunct="1"/>
            <a:r>
              <a:rPr lang="es-ES_tradnl" sz="2600" smtClean="0">
                <a:latin typeface="Arial" charset="0"/>
                <a:cs typeface="Arial" charset="0"/>
              </a:rPr>
              <a:t>También conductas , actividades, características o factores ambientales.</a:t>
            </a:r>
          </a:p>
          <a:p>
            <a:pPr lvl="1" algn="just" eaLnBrk="1" hangingPunct="1"/>
            <a:r>
              <a:rPr lang="es-ES_tradnl" sz="2600" smtClean="0">
                <a:latin typeface="Arial" charset="0"/>
                <a:cs typeface="Arial" charset="0"/>
              </a:rPr>
              <a:t>Puede ser utilizada en cualquier tipo de investigación y en cualquier área del saber.</a:t>
            </a:r>
          </a:p>
          <a:p>
            <a:pPr lvl="1" algn="just" eaLnBrk="1" hangingPunct="1"/>
            <a:r>
              <a:rPr lang="es-ES_tradnl" sz="2600" smtClean="0">
                <a:latin typeface="Arial" charset="0"/>
                <a:cs typeface="Arial" charset="0"/>
              </a:rPr>
              <a:t>Es un método que no depende de terceros o de registros; con ello se eliminan sesgos y ambigüedades.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b="1" smtClean="0"/>
              <a:t>LA OBSERVACIÓN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900113" y="1412875"/>
            <a:ext cx="7343775" cy="525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b="1" smtClean="0">
                <a:latin typeface="Arial" charset="0"/>
                <a:cs typeface="Arial" charset="0"/>
              </a:rPr>
              <a:t>Desventajas: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Se requiere de mucha habilidad y agudeza para “ver” los fenómenos estudiados.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Demanda gran cantidad de tiempo.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Tiene sesgos; el humano ve lo que quiere ver.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Al momento de la interpretación pueden distorsionrse los hechos e ir más allá de lo que vimos en realidad.</a:t>
            </a:r>
          </a:p>
          <a:p>
            <a:pPr lvl="1" algn="just" eaLnBrk="1" hangingPunct="1"/>
            <a:endParaRPr lang="es-ES_tradnl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La Experimentación</a:t>
            </a:r>
            <a:endParaRPr lang="es-ES" smtClean="0">
              <a:cs typeface="Arial" charset="0"/>
            </a:endParaRP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7772400" cy="39592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s-MX" sz="2800" dirty="0">
                <a:latin typeface="Arial" pitchFamily="34" charset="0"/>
                <a:cs typeface="Arial" pitchFamily="34" charset="0"/>
              </a:rPr>
              <a:t>Método utilizado especialmente para verificar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y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medir </a:t>
            </a:r>
            <a:r>
              <a:rPr lang="es-MX" sz="2800" dirty="0">
                <a:latin typeface="Arial" pitchFamily="34" charset="0"/>
                <a:cs typeface="Arial" pitchFamily="34" charset="0"/>
              </a:rPr>
              <a:t>relaciones de </a:t>
            </a: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causalidad</a:t>
            </a:r>
            <a:r>
              <a:rPr lang="es-MX" sz="2800" dirty="0">
                <a:latin typeface="Arial" pitchFamily="34" charset="0"/>
                <a:cs typeface="Arial" pitchFamily="34" charset="0"/>
              </a:rPr>
              <a:t> entre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variables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incidentes.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Conceptos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básicos</a:t>
            </a:r>
          </a:p>
          <a:p>
            <a:pPr>
              <a:lnSpc>
                <a:spcPct val="80000"/>
              </a:lnSpc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Experimento</a:t>
            </a:r>
          </a:p>
          <a:p>
            <a:pPr>
              <a:lnSpc>
                <a:spcPct val="80000"/>
              </a:lnSpc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Unidades de prueba (experimentación)</a:t>
            </a:r>
          </a:p>
          <a:p>
            <a:pPr>
              <a:lnSpc>
                <a:spcPct val="80000"/>
              </a:lnSpc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Variables o factores</a:t>
            </a:r>
          </a:p>
          <a:p>
            <a:pPr>
              <a:lnSpc>
                <a:spcPct val="80000"/>
              </a:lnSpc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Diseño experimental</a:t>
            </a:r>
          </a:p>
          <a:p>
            <a:pPr>
              <a:lnSpc>
                <a:spcPct val="80000"/>
              </a:lnSpc>
              <a:defRPr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Grupo de Control o testigo</a:t>
            </a:r>
            <a:endParaRPr lang="es-MX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2" name="Picture 10" descr="Disperlineal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143380"/>
            <a:ext cx="2162175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03250" y="1974850"/>
            <a:ext cx="8001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2800" dirty="0">
                <a:latin typeface="Arial" charset="0"/>
                <a:cs typeface="Arial" charset="0"/>
              </a:rPr>
              <a:t>Es una ciencia relacionada con el METODO CIENTIFICO en la </a:t>
            </a:r>
            <a:r>
              <a:rPr lang="es-ES" sz="2800" b="1" dirty="0">
                <a:latin typeface="Arial" charset="0"/>
                <a:cs typeface="Arial" charset="0"/>
              </a:rPr>
              <a:t>colección y análisis de datos</a:t>
            </a:r>
            <a:r>
              <a:rPr lang="es-ES" sz="2800" dirty="0">
                <a:latin typeface="Arial" charset="0"/>
                <a:cs typeface="Arial" charset="0"/>
              </a:rPr>
              <a:t>, muchas veces con el objeto de deducir o inferir conclusiones y tomar decisiones ante condiciones de incertidumbre.</a:t>
            </a:r>
          </a:p>
          <a:p>
            <a:pPr eaLnBrk="0" hangingPunct="0"/>
            <a:endParaRPr lang="es-ES" sz="2800" dirty="0">
              <a:latin typeface="Arial" charset="0"/>
              <a:cs typeface="Arial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00113" y="4724400"/>
            <a:ext cx="74104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 </a:t>
            </a:r>
            <a:r>
              <a:rPr lang="es-MX">
                <a:latin typeface="Arial" charset="0"/>
                <a:cs typeface="Arial" charset="0"/>
              </a:rPr>
              <a:t>                             </a:t>
            </a:r>
            <a:r>
              <a:rPr lang="es-ES" sz="1800">
                <a:latin typeface="Arial" charset="0"/>
                <a:cs typeface="Arial" charset="0"/>
              </a:rPr>
              <a:t>ESTADÍSTICA DESCRIPTIVA</a:t>
            </a:r>
          </a:p>
          <a:p>
            <a:pPr algn="just">
              <a:spcBef>
                <a:spcPct val="50000"/>
              </a:spcBef>
            </a:pPr>
            <a:r>
              <a:rPr lang="es-ES" sz="1800">
                <a:latin typeface="Arial" charset="0"/>
                <a:cs typeface="Arial" charset="0"/>
              </a:rPr>
              <a:t>ESTADÍSTICA</a:t>
            </a:r>
          </a:p>
          <a:p>
            <a:pPr algn="just">
              <a:spcBef>
                <a:spcPct val="50000"/>
              </a:spcBef>
            </a:pPr>
            <a:r>
              <a:rPr lang="es-ES" sz="1800">
                <a:latin typeface="Arial" charset="0"/>
                <a:cs typeface="Arial" charset="0"/>
              </a:rPr>
              <a:t>                                        INFERENCIA ESTADÍSTICA</a:t>
            </a:r>
          </a:p>
          <a:p>
            <a:pPr algn="just">
              <a:spcBef>
                <a:spcPct val="50000"/>
              </a:spcBef>
            </a:pPr>
            <a:r>
              <a:rPr lang="es-ES" sz="1800">
                <a:latin typeface="Arial" charset="0"/>
                <a:cs typeface="Arial" charset="0"/>
              </a:rPr>
              <a:t> 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352800" y="3581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 flipV="1">
            <a:off x="2627313" y="5084763"/>
            <a:ext cx="838200" cy="381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627313" y="5541963"/>
            <a:ext cx="838200" cy="381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47750" y="485775"/>
            <a:ext cx="7772400" cy="1143000"/>
          </a:xfrm>
          <a:prstGeom prst="rect">
            <a:avLst/>
          </a:prstGeom>
        </p:spPr>
        <p:txBody>
          <a:bodyPr/>
          <a:lstStyle/>
          <a:p>
            <a:pPr algn="r" eaLnBrk="0" hangingPunct="0">
              <a:defRPr/>
            </a:pPr>
            <a:r>
              <a:rPr lang="es-MX" sz="4400" dirty="0">
                <a:latin typeface="Arial" pitchFamily="34" charset="0"/>
                <a:ea typeface="+mj-ea"/>
                <a:cs typeface="Arial" pitchFamily="34" charset="0"/>
              </a:rPr>
              <a:t>ESTADISTICA</a:t>
            </a:r>
            <a:endParaRPr lang="es-ES" sz="4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6547A9-FDEE-4293-9680-2B23A6B65C22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autoUpdateAnimBg="0"/>
      <p:bldP spid="2053" grpId="0" autoUpdateAnimBg="0"/>
      <p:bldP spid="2054" grpId="0" animBg="1"/>
      <p:bldP spid="20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85800" y="1460500"/>
            <a:ext cx="765651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u="sng">
                <a:latin typeface="Arial" charset="0"/>
                <a:cs typeface="Arial" charset="0"/>
              </a:rPr>
              <a:t>Estadística Descriptiva:</a:t>
            </a:r>
            <a:endParaRPr lang="es-ES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		Se ocupa de la organización y presentación de los datos en forma convenientemente útil y de fácil comunicación además de hacer mediciones con esta información.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838200" y="4051300"/>
            <a:ext cx="74056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u="sng">
                <a:latin typeface="Arial" charset="0"/>
                <a:cs typeface="Arial" charset="0"/>
              </a:rPr>
              <a:t>Inferencia Estadística:</a:t>
            </a:r>
            <a:endParaRPr lang="es-ES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		Se orienta a lograr generalizaciones, es decir, a partir de los datos de la muestra obtener información sobre una población.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47750" y="485775"/>
            <a:ext cx="7772400" cy="1143000"/>
          </a:xfrm>
          <a:prstGeom prst="rect">
            <a:avLst/>
          </a:prstGeom>
        </p:spPr>
        <p:txBody>
          <a:bodyPr/>
          <a:lstStyle/>
          <a:p>
            <a:pPr algn="r" eaLnBrk="0" hangingPunct="0">
              <a:defRPr/>
            </a:pPr>
            <a:r>
              <a:rPr lang="es-MX" sz="4400" dirty="0">
                <a:latin typeface="Arial" pitchFamily="34" charset="0"/>
                <a:ea typeface="+mj-ea"/>
                <a:cs typeface="Arial" pitchFamily="34" charset="0"/>
              </a:rPr>
              <a:t>ESTADISTICA</a:t>
            </a:r>
            <a:endParaRPr lang="es-ES" sz="4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6547A9-FDEE-4293-9680-2B23A6B65C22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39788" y="1384300"/>
            <a:ext cx="6248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>
                <a:latin typeface="Arial" charset="0"/>
                <a:cs typeface="Arial" charset="0"/>
              </a:rPr>
              <a:t>POBLACION O UNIVERSO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39788" y="2001838"/>
            <a:ext cx="762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>
                <a:latin typeface="Arial" charset="0"/>
                <a:cs typeface="Arial" charset="0"/>
              </a:rPr>
              <a:t>Es el conjunto de todos los individuos u objetos que poseen alguna característica común observable.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39788" y="2928938"/>
            <a:ext cx="571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>
                <a:latin typeface="Arial" charset="0"/>
                <a:cs typeface="Arial" charset="0"/>
              </a:rPr>
              <a:t>MUESTRA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39788" y="3548063"/>
            <a:ext cx="6172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>
                <a:latin typeface="Arial" charset="0"/>
                <a:cs typeface="Arial" charset="0"/>
              </a:rPr>
              <a:t>Es un subconjunto de la población.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839788" y="4165600"/>
            <a:ext cx="571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>
                <a:latin typeface="Arial" charset="0"/>
                <a:cs typeface="Arial" charset="0"/>
              </a:rPr>
              <a:t>VARIABLE ESTADISTICA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839788" y="4784725"/>
            <a:ext cx="7620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>
                <a:latin typeface="Arial" charset="0"/>
                <a:cs typeface="Arial" charset="0"/>
              </a:rPr>
              <a:t>Es la característica o atributo a observar.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47112" name="Text Box 9"/>
          <p:cNvSpPr txBox="1">
            <a:spLocks noChangeArrowheads="1"/>
          </p:cNvSpPr>
          <p:nvPr/>
        </p:nvSpPr>
        <p:spPr bwMode="auto">
          <a:xfrm>
            <a:off x="839788" y="5402263"/>
            <a:ext cx="556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 b="1">
                <a:latin typeface="Arial" charset="0"/>
                <a:cs typeface="Arial" charset="0"/>
              </a:rPr>
              <a:t>DATO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47113" name="Text Box 10"/>
          <p:cNvSpPr txBox="1">
            <a:spLocks noChangeArrowheads="1"/>
          </p:cNvSpPr>
          <p:nvPr/>
        </p:nvSpPr>
        <p:spPr bwMode="auto">
          <a:xfrm>
            <a:off x="839788" y="6021388"/>
            <a:ext cx="6858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000">
                <a:latin typeface="Arial" charset="0"/>
                <a:cs typeface="Arial" charset="0"/>
              </a:rPr>
              <a:t>Es el conjunto de valores asignados a la variable.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47750" y="485775"/>
            <a:ext cx="7772400" cy="1143000"/>
          </a:xfrm>
          <a:prstGeom prst="rect">
            <a:avLst/>
          </a:prstGeom>
        </p:spPr>
        <p:txBody>
          <a:bodyPr/>
          <a:lstStyle/>
          <a:p>
            <a:pPr algn="r" eaLnBrk="0" hangingPunct="0">
              <a:defRPr/>
            </a:pPr>
            <a:r>
              <a:rPr lang="es-MX" sz="4400" dirty="0">
                <a:latin typeface="Arial" pitchFamily="34" charset="0"/>
                <a:ea typeface="+mj-ea"/>
                <a:cs typeface="Arial" pitchFamily="34" charset="0"/>
              </a:rPr>
              <a:t>ESTADISTICA</a:t>
            </a:r>
            <a:endParaRPr lang="es-ES" sz="4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6547A9-FDEE-4293-9680-2B23A6B65C22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3" grpId="0" autoUpdateAnimBg="0"/>
      <p:bldP spid="12295" grpId="0" autoUpdateAnimBg="0"/>
      <p:bldP spid="1229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/>
              <a:t>Población.</a:t>
            </a:r>
            <a:endParaRPr lang="es-E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s-MX" sz="2800" smtClean="0">
                <a:latin typeface="Arial" charset="0"/>
                <a:cs typeface="Arial" charset="0"/>
              </a:rPr>
              <a:t>La población de una investigación  está compuesta por todos los elementos, personas, objetos que participan del fenómeno que fue definido y delimitado en el análisis del problema de investigación. </a:t>
            </a:r>
          </a:p>
          <a:p>
            <a:pPr algn="just"/>
            <a:r>
              <a:rPr lang="es-MX" sz="2800" smtClean="0">
                <a:latin typeface="Arial" charset="0"/>
                <a:cs typeface="Arial" charset="0"/>
              </a:rPr>
              <a:t>También se le conoce como universo.</a:t>
            </a: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/>
              <a:t>Muestra.</a:t>
            </a:r>
            <a:endParaRPr lang="es-ES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916113"/>
            <a:ext cx="762635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2800" smtClean="0">
                <a:latin typeface="Arial" charset="0"/>
                <a:cs typeface="Arial" charset="0"/>
              </a:rPr>
              <a:t>Una muestra es una parte de la población.</a:t>
            </a:r>
          </a:p>
          <a:p>
            <a:r>
              <a:rPr lang="es-MX" sz="2800" smtClean="0">
                <a:latin typeface="Arial" charset="0"/>
                <a:cs typeface="Arial" charset="0"/>
              </a:rPr>
              <a:t>La muestra puede ser definida como un subgrupo de la población o universo.</a:t>
            </a:r>
          </a:p>
          <a:p>
            <a:r>
              <a:rPr lang="es-MX" sz="2800" smtClean="0">
                <a:latin typeface="Arial" charset="0"/>
                <a:cs typeface="Arial" charset="0"/>
              </a:rPr>
              <a:t>Para seleccionar la muestra, primero debe delimitarse las características de la población.</a:t>
            </a: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/>
              <a:t>Unidad De Análisis.</a:t>
            </a:r>
            <a:endParaRPr lang="es-ES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90000"/>
              </a:lnSpc>
            </a:pPr>
            <a:r>
              <a:rPr lang="es-MX" sz="2800" smtClean="0">
                <a:latin typeface="Arial" charset="0"/>
                <a:cs typeface="Arial" charset="0"/>
              </a:rPr>
              <a:t>La unidad de análisis es cada uno de los elementos que constituyen la población y por lo tanto la muestra.</a:t>
            </a:r>
          </a:p>
          <a:p>
            <a:pPr algn="just">
              <a:lnSpc>
                <a:spcPct val="90000"/>
              </a:lnSpc>
            </a:pPr>
            <a:r>
              <a:rPr lang="es-MX" sz="2800" smtClean="0">
                <a:latin typeface="Arial" charset="0"/>
                <a:cs typeface="Arial" charset="0"/>
              </a:rPr>
              <a:t>Ejemplos de unidad de análisis son alumnos, maestros, directivos, expertos, padres de familia,  empleadores, etc.</a:t>
            </a:r>
          </a:p>
          <a:p>
            <a:pPr algn="just">
              <a:lnSpc>
                <a:spcPct val="90000"/>
              </a:lnSpc>
            </a:pPr>
            <a:r>
              <a:rPr lang="es-MX" sz="2800" smtClean="0">
                <a:latin typeface="Arial" charset="0"/>
                <a:cs typeface="Arial" charset="0"/>
              </a:rPr>
              <a:t>Cada unidad de análisis cumple con los parámetros muestrales.</a:t>
            </a: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/>
              <a:t>Muestras Representativas.</a:t>
            </a:r>
            <a:endParaRPr lang="es-E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844675"/>
            <a:ext cx="762635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s-MX" sz="2800" smtClean="0">
                <a:latin typeface="Arial" charset="0"/>
                <a:cs typeface="Arial" charset="0"/>
              </a:rPr>
              <a:t>  Una muestra representativa debe contener todas las características de la población o universo, para que los resultados sean generalizables.</a:t>
            </a:r>
          </a:p>
          <a:p>
            <a:pPr algn="just">
              <a:lnSpc>
                <a:spcPct val="90000"/>
              </a:lnSpc>
            </a:pPr>
            <a:r>
              <a:rPr lang="es-MX" sz="2800" smtClean="0">
                <a:latin typeface="Arial" charset="0"/>
                <a:cs typeface="Arial" charset="0"/>
              </a:rPr>
              <a:t>La muestra debe ser proporcional al tamaño de la población.</a:t>
            </a:r>
          </a:p>
          <a:p>
            <a:pPr algn="just">
              <a:lnSpc>
                <a:spcPct val="90000"/>
              </a:lnSpc>
            </a:pPr>
            <a:r>
              <a:rPr lang="es-MX" sz="2800" smtClean="0">
                <a:latin typeface="Arial" charset="0"/>
                <a:cs typeface="Arial" charset="0"/>
              </a:rPr>
              <a:t>Preferentemente seleccionada por procedimientos aleatoreos. </a:t>
            </a: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85775"/>
            <a:ext cx="882015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Información Cualitativa - T</a:t>
            </a:r>
            <a:r>
              <a:rPr lang="es-PE" smtClean="0">
                <a:cs typeface="Arial" charset="0"/>
              </a:rPr>
              <a:t>écnicas</a:t>
            </a:r>
            <a:r>
              <a:rPr lang="es-MX" smtClean="0">
                <a:cs typeface="Arial" charset="0"/>
              </a:rPr>
              <a:t/>
            </a:r>
            <a:br>
              <a:rPr lang="es-MX" smtClean="0">
                <a:cs typeface="Arial" charset="0"/>
              </a:rPr>
            </a:br>
            <a:endParaRPr lang="es-ES" smtClean="0">
              <a:cs typeface="Arial" charset="0"/>
            </a:endParaRPr>
          </a:p>
        </p:txBody>
      </p:sp>
      <p:cxnSp>
        <p:nvCxnSpPr>
          <p:cNvPr id="11268" name="AutoShape 10"/>
          <p:cNvCxnSpPr>
            <a:cxnSpLocks noChangeShapeType="1"/>
            <a:stCxn id="11272" idx="0"/>
            <a:endCxn id="11275" idx="2"/>
          </p:cNvCxnSpPr>
          <p:nvPr/>
        </p:nvCxnSpPr>
        <p:spPr bwMode="auto">
          <a:xfrm rot="5400000" flipH="1">
            <a:off x="1741488" y="1806575"/>
            <a:ext cx="693738" cy="1081087"/>
          </a:xfrm>
          <a:prstGeom prst="curvedConnector3">
            <a:avLst>
              <a:gd name="adj1" fmla="val 49657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69" name="AutoShape 11"/>
          <p:cNvCxnSpPr>
            <a:cxnSpLocks noChangeShapeType="1"/>
            <a:stCxn id="11272" idx="2"/>
            <a:endCxn id="11274" idx="0"/>
          </p:cNvCxnSpPr>
          <p:nvPr/>
        </p:nvCxnSpPr>
        <p:spPr bwMode="auto">
          <a:xfrm rot="5400000">
            <a:off x="1704182" y="2999581"/>
            <a:ext cx="552450" cy="1296987"/>
          </a:xfrm>
          <a:prstGeom prst="curvedConnector3">
            <a:avLst>
              <a:gd name="adj1" fmla="val 49426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70" name="AutoShape 13"/>
          <p:cNvCxnSpPr>
            <a:cxnSpLocks noChangeShapeType="1"/>
            <a:stCxn id="11286" idx="6"/>
            <a:endCxn id="11272" idx="3"/>
          </p:cNvCxnSpPr>
          <p:nvPr/>
        </p:nvCxnSpPr>
        <p:spPr bwMode="auto">
          <a:xfrm rot="5400000" flipH="1">
            <a:off x="3337719" y="3058319"/>
            <a:ext cx="755650" cy="706438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71" name="AutoShape 15"/>
          <p:cNvSpPr>
            <a:spLocks noChangeArrowheads="1"/>
          </p:cNvSpPr>
          <p:nvPr/>
        </p:nvSpPr>
        <p:spPr bwMode="auto">
          <a:xfrm>
            <a:off x="4643438" y="5157788"/>
            <a:ext cx="1439862" cy="64928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b="1">
                <a:latin typeface="Arial" charset="0"/>
                <a:cs typeface="Arial" charset="0"/>
              </a:rPr>
              <a:t>Indirectos</a:t>
            </a:r>
            <a:endParaRPr lang="es-ES" b="1">
              <a:latin typeface="Arial" charset="0"/>
              <a:cs typeface="Arial" charset="0"/>
            </a:endParaRPr>
          </a:p>
        </p:txBody>
      </p:sp>
      <p:sp>
        <p:nvSpPr>
          <p:cNvPr id="11272" name="AutoShape 16"/>
          <p:cNvSpPr>
            <a:spLocks noChangeArrowheads="1"/>
          </p:cNvSpPr>
          <p:nvPr/>
        </p:nvSpPr>
        <p:spPr bwMode="auto">
          <a:xfrm>
            <a:off x="1908175" y="2708275"/>
            <a:ext cx="1439863" cy="6492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b="1">
                <a:latin typeface="Arial" charset="0"/>
                <a:cs typeface="Arial" charset="0"/>
              </a:rPr>
              <a:t>Directos</a:t>
            </a:r>
            <a:endParaRPr lang="es-ES" b="1">
              <a:latin typeface="Arial" charset="0"/>
              <a:cs typeface="Arial" charset="0"/>
            </a:endParaRPr>
          </a:p>
        </p:txBody>
      </p:sp>
      <p:sp>
        <p:nvSpPr>
          <p:cNvPr id="11273" name="AutoShape 18"/>
          <p:cNvSpPr>
            <a:spLocks noChangeArrowheads="1"/>
          </p:cNvSpPr>
          <p:nvPr/>
        </p:nvSpPr>
        <p:spPr bwMode="auto">
          <a:xfrm>
            <a:off x="5580063" y="3789363"/>
            <a:ext cx="1439862" cy="64928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Técnicas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Proyectivas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1274" name="AutoShape 19"/>
          <p:cNvSpPr>
            <a:spLocks noChangeArrowheads="1"/>
          </p:cNvSpPr>
          <p:nvPr/>
        </p:nvSpPr>
        <p:spPr bwMode="auto">
          <a:xfrm>
            <a:off x="611188" y="3933825"/>
            <a:ext cx="1439862" cy="6492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Grupos de Enfoque</a:t>
            </a:r>
          </a:p>
          <a:p>
            <a:pPr algn="ctr"/>
            <a:r>
              <a:rPr lang="es-MX" sz="1200">
                <a:latin typeface="Arial" charset="0"/>
                <a:cs typeface="Arial" charset="0"/>
              </a:rPr>
              <a:t>(Focus Group)</a:t>
            </a:r>
            <a:endParaRPr lang="es-ES" sz="1200">
              <a:latin typeface="Arial" charset="0"/>
              <a:cs typeface="Arial" charset="0"/>
            </a:endParaRPr>
          </a:p>
        </p:txBody>
      </p:sp>
      <p:sp>
        <p:nvSpPr>
          <p:cNvPr id="11275" name="AutoShape 20"/>
          <p:cNvSpPr>
            <a:spLocks noChangeArrowheads="1"/>
          </p:cNvSpPr>
          <p:nvPr/>
        </p:nvSpPr>
        <p:spPr bwMode="auto">
          <a:xfrm>
            <a:off x="827088" y="1341438"/>
            <a:ext cx="1439862" cy="6492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Entrevistas</a:t>
            </a:r>
            <a:endParaRPr lang="es-ES" sz="1200">
              <a:latin typeface="Arial" charset="0"/>
              <a:cs typeface="Arial" charset="0"/>
            </a:endParaRPr>
          </a:p>
        </p:txBody>
      </p:sp>
      <p:sp>
        <p:nvSpPr>
          <p:cNvPr id="11276" name="AutoShape 26"/>
          <p:cNvSpPr>
            <a:spLocks noChangeArrowheads="1"/>
          </p:cNvSpPr>
          <p:nvPr/>
        </p:nvSpPr>
        <p:spPr bwMode="auto">
          <a:xfrm>
            <a:off x="6084888" y="1628775"/>
            <a:ext cx="1439862" cy="649288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200">
                <a:latin typeface="Arial" charset="0"/>
                <a:cs typeface="Arial" charset="0"/>
              </a:rPr>
              <a:t>Asociación</a:t>
            </a:r>
            <a:endParaRPr lang="es-ES" sz="1200">
              <a:latin typeface="Arial" charset="0"/>
              <a:cs typeface="Arial" charset="0"/>
            </a:endParaRPr>
          </a:p>
        </p:txBody>
      </p:sp>
      <p:sp>
        <p:nvSpPr>
          <p:cNvPr id="11277" name="AutoShape 27"/>
          <p:cNvSpPr>
            <a:spLocks noChangeArrowheads="1"/>
          </p:cNvSpPr>
          <p:nvPr/>
        </p:nvSpPr>
        <p:spPr bwMode="auto">
          <a:xfrm>
            <a:off x="4427538" y="2420938"/>
            <a:ext cx="1439862" cy="64928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200">
                <a:latin typeface="Arial" charset="0"/>
                <a:cs typeface="Arial" charset="0"/>
              </a:rPr>
              <a:t>Complementación</a:t>
            </a:r>
            <a:endParaRPr lang="es-ES" sz="1200">
              <a:latin typeface="Arial" charset="0"/>
              <a:cs typeface="Arial" charset="0"/>
            </a:endParaRPr>
          </a:p>
        </p:txBody>
      </p:sp>
      <p:sp>
        <p:nvSpPr>
          <p:cNvPr id="11278" name="AutoShape 28"/>
          <p:cNvSpPr>
            <a:spLocks noChangeArrowheads="1"/>
          </p:cNvSpPr>
          <p:nvPr/>
        </p:nvSpPr>
        <p:spPr bwMode="auto">
          <a:xfrm>
            <a:off x="7235825" y="5013325"/>
            <a:ext cx="1439863" cy="649288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200">
                <a:latin typeface="Arial" charset="0"/>
                <a:cs typeface="Arial" charset="0"/>
              </a:rPr>
              <a:t>Construcción</a:t>
            </a:r>
            <a:endParaRPr lang="es-ES" sz="1200">
              <a:latin typeface="Arial" charset="0"/>
              <a:cs typeface="Arial" charset="0"/>
            </a:endParaRPr>
          </a:p>
        </p:txBody>
      </p:sp>
      <p:sp>
        <p:nvSpPr>
          <p:cNvPr id="11279" name="AutoShape 29"/>
          <p:cNvSpPr>
            <a:spLocks noChangeArrowheads="1"/>
          </p:cNvSpPr>
          <p:nvPr/>
        </p:nvSpPr>
        <p:spPr bwMode="auto">
          <a:xfrm>
            <a:off x="7380288" y="2924175"/>
            <a:ext cx="1439862" cy="649288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200">
                <a:latin typeface="Arial" charset="0"/>
                <a:cs typeface="Arial" charset="0"/>
              </a:rPr>
              <a:t>Expresión</a:t>
            </a:r>
            <a:endParaRPr lang="es-ES" sz="1200">
              <a:latin typeface="Arial" charset="0"/>
              <a:cs typeface="Arial" charset="0"/>
            </a:endParaRPr>
          </a:p>
        </p:txBody>
      </p:sp>
      <p:cxnSp>
        <p:nvCxnSpPr>
          <p:cNvPr id="11280" name="AutoShape 30"/>
          <p:cNvCxnSpPr>
            <a:cxnSpLocks noChangeShapeType="1"/>
            <a:stCxn id="11286" idx="3"/>
            <a:endCxn id="11271" idx="1"/>
          </p:cNvCxnSpPr>
          <p:nvPr/>
        </p:nvCxnSpPr>
        <p:spPr bwMode="auto">
          <a:xfrm rot="16200000" flipH="1">
            <a:off x="3879851" y="4733925"/>
            <a:ext cx="938212" cy="560387"/>
          </a:xfrm>
          <a:prstGeom prst="curvedConnector2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1" name="AutoShape 31"/>
          <p:cNvCxnSpPr>
            <a:cxnSpLocks noChangeShapeType="1"/>
            <a:stCxn id="11273" idx="0"/>
            <a:endCxn id="11276" idx="2"/>
          </p:cNvCxnSpPr>
          <p:nvPr/>
        </p:nvCxnSpPr>
        <p:spPr bwMode="auto">
          <a:xfrm rot="-5400000">
            <a:off x="5802313" y="2776538"/>
            <a:ext cx="1501775" cy="504825"/>
          </a:xfrm>
          <a:prstGeom prst="curvedConnector3">
            <a:avLst>
              <a:gd name="adj1" fmla="val 4968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2" name="AutoShape 32"/>
          <p:cNvCxnSpPr>
            <a:cxnSpLocks noChangeShapeType="1"/>
            <a:stCxn id="11273" idx="0"/>
            <a:endCxn id="11277" idx="2"/>
          </p:cNvCxnSpPr>
          <p:nvPr/>
        </p:nvCxnSpPr>
        <p:spPr bwMode="auto">
          <a:xfrm rot="5400000" flipH="1">
            <a:off x="5369719" y="2848769"/>
            <a:ext cx="709613" cy="1152525"/>
          </a:xfrm>
          <a:prstGeom prst="curvedConnector3">
            <a:avLst>
              <a:gd name="adj1" fmla="val 4944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3" name="AutoShape 33"/>
          <p:cNvCxnSpPr>
            <a:cxnSpLocks noChangeShapeType="1"/>
            <a:stCxn id="11273" idx="3"/>
            <a:endCxn id="11278" idx="0"/>
          </p:cNvCxnSpPr>
          <p:nvPr/>
        </p:nvCxnSpPr>
        <p:spPr bwMode="auto">
          <a:xfrm>
            <a:off x="7029450" y="4114800"/>
            <a:ext cx="927100" cy="8985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4" name="AutoShape 34"/>
          <p:cNvCxnSpPr>
            <a:cxnSpLocks noChangeShapeType="1"/>
            <a:stCxn id="11271" idx="0"/>
            <a:endCxn id="11273" idx="2"/>
          </p:cNvCxnSpPr>
          <p:nvPr/>
        </p:nvCxnSpPr>
        <p:spPr bwMode="auto">
          <a:xfrm rot="-5400000">
            <a:off x="5484813" y="4327525"/>
            <a:ext cx="695325" cy="936625"/>
          </a:xfrm>
          <a:prstGeom prst="curvedConnector3">
            <a:avLst>
              <a:gd name="adj1" fmla="val 49773"/>
            </a:avLst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85" name="AutoShape 35"/>
          <p:cNvCxnSpPr>
            <a:cxnSpLocks noChangeShapeType="1"/>
            <a:stCxn id="11273" idx="3"/>
            <a:endCxn id="11279" idx="2"/>
          </p:cNvCxnSpPr>
          <p:nvPr/>
        </p:nvCxnSpPr>
        <p:spPr bwMode="auto">
          <a:xfrm flipV="1">
            <a:off x="7029450" y="3573463"/>
            <a:ext cx="1071563" cy="541337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86" name="AutoShape 36"/>
          <p:cNvSpPr>
            <a:spLocks noChangeArrowheads="1"/>
          </p:cNvSpPr>
          <p:nvPr/>
        </p:nvSpPr>
        <p:spPr bwMode="auto">
          <a:xfrm>
            <a:off x="3132138" y="3789363"/>
            <a:ext cx="1871662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000" b="1">
                <a:latin typeface="Arial" charset="0"/>
                <a:cs typeface="Arial" charset="0"/>
              </a:rPr>
              <a:t>Métodos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11287" name="AutoShape 38"/>
          <p:cNvSpPr>
            <a:spLocks noChangeArrowheads="1"/>
          </p:cNvSpPr>
          <p:nvPr/>
        </p:nvSpPr>
        <p:spPr bwMode="auto">
          <a:xfrm>
            <a:off x="1116013" y="5229225"/>
            <a:ext cx="1584325" cy="6492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MX" sz="1200">
                <a:latin typeface="Arial" charset="0"/>
                <a:cs typeface="Arial" charset="0"/>
              </a:rPr>
              <a:t>Variantes:</a:t>
            </a:r>
          </a:p>
          <a:p>
            <a:pPr>
              <a:buFontTx/>
              <a:buChar char="•"/>
            </a:pPr>
            <a:r>
              <a:rPr lang="es-MX" sz="1200">
                <a:latin typeface="Arial" charset="0"/>
                <a:cs typeface="Arial" charset="0"/>
              </a:rPr>
              <a:t>Método DELPHI</a:t>
            </a:r>
          </a:p>
          <a:p>
            <a:pPr>
              <a:buFontTx/>
              <a:buChar char="•"/>
            </a:pPr>
            <a:r>
              <a:rPr lang="es-MX" sz="1200">
                <a:latin typeface="Arial" charset="0"/>
                <a:cs typeface="Arial" charset="0"/>
              </a:rPr>
              <a:t>Panel de Expertos</a:t>
            </a:r>
            <a:endParaRPr lang="es-ES" sz="1200">
              <a:latin typeface="Arial" charset="0"/>
              <a:cs typeface="Arial" charset="0"/>
            </a:endParaRPr>
          </a:p>
        </p:txBody>
      </p:sp>
      <p:cxnSp>
        <p:nvCxnSpPr>
          <p:cNvPr id="11288" name="AutoShape 39"/>
          <p:cNvCxnSpPr>
            <a:cxnSpLocks noChangeShapeType="1"/>
            <a:stCxn id="11274" idx="2"/>
            <a:endCxn id="11287" idx="0"/>
          </p:cNvCxnSpPr>
          <p:nvPr/>
        </p:nvCxnSpPr>
        <p:spPr bwMode="auto">
          <a:xfrm rot="16200000" flipH="1">
            <a:off x="1301750" y="4622801"/>
            <a:ext cx="636587" cy="576262"/>
          </a:xfrm>
          <a:prstGeom prst="curvedConnector3">
            <a:avLst>
              <a:gd name="adj1" fmla="val 4912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5" name="2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1950" y="609600"/>
            <a:ext cx="84582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z="4000" smtClean="0"/>
              <a:t>Técnicas Aleatorias y no Aleatoreas.</a:t>
            </a:r>
            <a:endParaRPr lang="es-ES" sz="400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676400"/>
            <a:ext cx="7777163" cy="4876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s-MX" sz="2800" smtClean="0">
                <a:latin typeface="Arial" charset="0"/>
                <a:cs typeface="Arial" charset="0"/>
              </a:rPr>
              <a:t>En las técnicas aleatoreas todos los elementos de la población tienen la misma probabilidad de ser seleccionados.</a:t>
            </a:r>
          </a:p>
          <a:p>
            <a:pPr algn="just"/>
            <a:r>
              <a:rPr lang="es-MX" sz="2800" smtClean="0">
                <a:latin typeface="Arial" charset="0"/>
                <a:cs typeface="Arial" charset="0"/>
              </a:rPr>
              <a:t>En las muestras no aleatorias la elección de los sujetos depende de la decisión del investigador, ya que requiere para formar este tipo de muestra, de una cuidadosa y controlada elección de sujetos con ciertas características específicas.</a:t>
            </a: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La Entrevista</a:t>
            </a:r>
            <a:endParaRPr lang="es-ES" smtClean="0">
              <a:cs typeface="Arial" charset="0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268413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s-MX" sz="2800" dirty="0" smtClean="0">
                <a:latin typeface="Arial" charset="0"/>
                <a:cs typeface="Arial" charset="0"/>
              </a:rPr>
              <a:t>El </a:t>
            </a:r>
            <a:r>
              <a:rPr lang="es-MX" sz="2800" dirty="0" smtClean="0">
                <a:latin typeface="Arial" charset="0"/>
                <a:cs typeface="Arial" charset="0"/>
              </a:rPr>
              <a:t>entrevistador es</a:t>
            </a:r>
            <a:endParaRPr lang="es-MX" sz="2800" dirty="0" smtClean="0">
              <a:latin typeface="Arial" charset="0"/>
              <a:cs typeface="Arial" charset="0"/>
            </a:endParaRPr>
          </a:p>
          <a:p>
            <a:pPr lvl="1">
              <a:lnSpc>
                <a:spcPct val="80000"/>
              </a:lnSpc>
            </a:pPr>
            <a:r>
              <a:rPr lang="es-MX" dirty="0" smtClean="0">
                <a:latin typeface="Arial" charset="0"/>
                <a:cs typeface="Arial" charset="0"/>
              </a:rPr>
              <a:t>Generador de confianza</a:t>
            </a:r>
          </a:p>
          <a:p>
            <a:pPr lvl="1">
              <a:lnSpc>
                <a:spcPct val="80000"/>
              </a:lnSpc>
            </a:pPr>
            <a:r>
              <a:rPr lang="es-MX" dirty="0" smtClean="0">
                <a:latin typeface="Arial" charset="0"/>
                <a:cs typeface="Arial" charset="0"/>
              </a:rPr>
              <a:t>Preparado para explorar temas imprevistos que surjan en el desarrollo</a:t>
            </a:r>
          </a:p>
          <a:p>
            <a:pPr>
              <a:lnSpc>
                <a:spcPct val="80000"/>
              </a:lnSpc>
            </a:pPr>
            <a:r>
              <a:rPr lang="es-MX" sz="2800" dirty="0" smtClean="0">
                <a:latin typeface="Arial" charset="0"/>
                <a:cs typeface="Arial" charset="0"/>
              </a:rPr>
              <a:t>Duración: de media a una hora</a:t>
            </a:r>
          </a:p>
          <a:p>
            <a:pPr>
              <a:lnSpc>
                <a:spcPct val="80000"/>
              </a:lnSpc>
            </a:pPr>
            <a:r>
              <a:rPr lang="es-MX" sz="2800" dirty="0" smtClean="0">
                <a:latin typeface="Arial" charset="0"/>
                <a:cs typeface="Arial" charset="0"/>
              </a:rPr>
              <a:t>Guión: Entrevista </a:t>
            </a:r>
            <a:r>
              <a:rPr lang="es-MX" sz="2800" dirty="0" err="1" smtClean="0">
                <a:latin typeface="Arial" charset="0"/>
                <a:cs typeface="Arial" charset="0"/>
              </a:rPr>
              <a:t>semidirigida</a:t>
            </a:r>
            <a:r>
              <a:rPr lang="es-MX" sz="2800" dirty="0" smtClean="0">
                <a:latin typeface="Arial" charset="0"/>
                <a:cs typeface="Arial" charset="0"/>
              </a:rPr>
              <a:t>, diferente de formulario-encuesta (grabación de audio)</a:t>
            </a:r>
          </a:p>
          <a:p>
            <a:pPr>
              <a:lnSpc>
                <a:spcPct val="80000"/>
              </a:lnSpc>
            </a:pPr>
            <a:r>
              <a:rPr lang="es-MX" sz="2800" dirty="0" smtClean="0">
                <a:latin typeface="Arial" charset="0"/>
                <a:cs typeface="Arial" charset="0"/>
              </a:rPr>
              <a:t>Entrevistados principales</a:t>
            </a:r>
          </a:p>
          <a:p>
            <a:pPr lvl="1">
              <a:lnSpc>
                <a:spcPct val="80000"/>
              </a:lnSpc>
            </a:pPr>
            <a:r>
              <a:rPr lang="es-MX" dirty="0" smtClean="0">
                <a:latin typeface="Arial" charset="0"/>
                <a:cs typeface="Arial" charset="0"/>
              </a:rPr>
              <a:t>Consumidores</a:t>
            </a:r>
          </a:p>
          <a:p>
            <a:pPr lvl="1">
              <a:lnSpc>
                <a:spcPct val="80000"/>
              </a:lnSpc>
            </a:pPr>
            <a:r>
              <a:rPr lang="es-MX" dirty="0" smtClean="0">
                <a:latin typeface="Arial" charset="0"/>
                <a:cs typeface="Arial" charset="0"/>
              </a:rPr>
              <a:t>Vendedores</a:t>
            </a:r>
          </a:p>
          <a:p>
            <a:pPr lvl="1">
              <a:lnSpc>
                <a:spcPct val="80000"/>
              </a:lnSpc>
            </a:pPr>
            <a:r>
              <a:rPr lang="es-MX" dirty="0" smtClean="0">
                <a:latin typeface="Arial" charset="0"/>
                <a:cs typeface="Arial" charset="0"/>
              </a:rPr>
              <a:t>Especialistas</a:t>
            </a:r>
          </a:p>
          <a:p>
            <a:pPr lvl="1">
              <a:lnSpc>
                <a:spcPct val="80000"/>
              </a:lnSpc>
            </a:pPr>
            <a:endParaRPr lang="es-MX" dirty="0" smtClean="0">
              <a:latin typeface="Arial" charset="0"/>
              <a:cs typeface="Arial" charset="0"/>
            </a:endParaRPr>
          </a:p>
          <a:p>
            <a:pPr lvl="1">
              <a:lnSpc>
                <a:spcPct val="80000"/>
              </a:lnSpc>
            </a:pPr>
            <a:endParaRPr lang="es-ES" dirty="0" smtClean="0">
              <a:latin typeface="Arial" charset="0"/>
              <a:cs typeface="Arial" charset="0"/>
            </a:endParaRPr>
          </a:p>
        </p:txBody>
      </p:sp>
      <p:pic>
        <p:nvPicPr>
          <p:cNvPr id="13317" name="Picture 5" descr="Entrevista%2520Lecturas%2520del%2520Tiempo%2520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5013325"/>
            <a:ext cx="1654175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dirty="0" smtClean="0">
                <a:cs typeface="Arial" charset="0"/>
              </a:rPr>
              <a:t>Técnicas </a:t>
            </a:r>
            <a:r>
              <a:rPr lang="es-MX" dirty="0" smtClean="0">
                <a:cs typeface="Arial" charset="0"/>
              </a:rPr>
              <a:t>Proyectivas (TP)</a:t>
            </a:r>
            <a:endParaRPr lang="es-ES" dirty="0" smtClean="0">
              <a:cs typeface="Arial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28775"/>
            <a:ext cx="7772400" cy="4114800"/>
          </a:xfrm>
        </p:spPr>
        <p:txBody>
          <a:bodyPr/>
          <a:lstStyle/>
          <a:p>
            <a:pPr algn="just">
              <a:defRPr/>
            </a:pPr>
            <a:r>
              <a:rPr lang="es-MX" sz="2800" dirty="0">
                <a:latin typeface="Arial" pitchFamily="34" charset="0"/>
                <a:cs typeface="Arial" pitchFamily="34" charset="0"/>
              </a:rPr>
              <a:t>Cuando es difícil hacer explícitos ciertos conceptos, deseos o preferencias, o cuando las barreras psicológicas o socioculturales pueden crear bloqueo en los participantes.</a:t>
            </a:r>
          </a:p>
          <a:p>
            <a:pPr algn="just">
              <a:defRPr/>
            </a:pPr>
            <a:r>
              <a:rPr lang="es-MX" sz="2800" dirty="0">
                <a:latin typeface="Arial" pitchFamily="34" charset="0"/>
                <a:cs typeface="Arial" pitchFamily="34" charset="0"/>
              </a:rPr>
              <a:t>Las TP son un conjunto de métodos que buscan llevar a los participantes a </a:t>
            </a: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proyectar</a:t>
            </a:r>
            <a:r>
              <a:rPr lang="es-MX" sz="2800" dirty="0">
                <a:latin typeface="Arial" pitchFamily="34" charset="0"/>
                <a:cs typeface="Arial" pitchFamily="34" charset="0"/>
              </a:rPr>
              <a:t> sus creencias, necesidades, aptitudes y motivaciones por medio de diferentes estímulos.</a:t>
            </a:r>
            <a:endParaRPr lang="es-ES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1" name="Picture 4" descr="ad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1113" y="5345113"/>
            <a:ext cx="15128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Técnicas Proyectivas</a:t>
            </a:r>
            <a:endParaRPr lang="es-ES" smtClean="0">
              <a:cs typeface="Arial" charset="0"/>
            </a:endParaRPr>
          </a:p>
        </p:txBody>
      </p:sp>
      <p:sp>
        <p:nvSpPr>
          <p:cNvPr id="15363" name="AutoShape 8"/>
          <p:cNvSpPr>
            <a:spLocks noChangeArrowheads="1"/>
          </p:cNvSpPr>
          <p:nvPr/>
        </p:nvSpPr>
        <p:spPr bwMode="auto">
          <a:xfrm>
            <a:off x="539750" y="4800600"/>
            <a:ext cx="1655763" cy="936625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 b="1">
                <a:latin typeface="Arial" charset="0"/>
                <a:cs typeface="Arial" charset="0"/>
              </a:rPr>
              <a:t>Técnicas</a:t>
            </a:r>
          </a:p>
          <a:p>
            <a:pPr algn="ctr"/>
            <a:r>
              <a:rPr lang="es-MX" sz="1400" b="1">
                <a:latin typeface="Arial" charset="0"/>
                <a:cs typeface="Arial" charset="0"/>
              </a:rPr>
              <a:t>Proyectivas</a:t>
            </a:r>
            <a:endParaRPr lang="es-ES" sz="1400" b="1">
              <a:latin typeface="Arial" charset="0"/>
              <a:cs typeface="Arial" charset="0"/>
            </a:endParaRPr>
          </a:p>
        </p:txBody>
      </p:sp>
      <p:sp>
        <p:nvSpPr>
          <p:cNvPr id="15364" name="AutoShape 11"/>
          <p:cNvSpPr>
            <a:spLocks noChangeArrowheads="1"/>
          </p:cNvSpPr>
          <p:nvPr/>
        </p:nvSpPr>
        <p:spPr bwMode="auto">
          <a:xfrm>
            <a:off x="3419475" y="2352675"/>
            <a:ext cx="1584325" cy="719138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600" b="1">
                <a:latin typeface="Arial" charset="0"/>
                <a:cs typeface="Arial" charset="0"/>
              </a:rPr>
              <a:t>Asociación</a:t>
            </a:r>
            <a:endParaRPr lang="es-ES" sz="1600" b="1">
              <a:latin typeface="Arial" charset="0"/>
              <a:cs typeface="Arial" charset="0"/>
            </a:endParaRPr>
          </a:p>
        </p:txBody>
      </p:sp>
      <p:sp>
        <p:nvSpPr>
          <p:cNvPr id="15365" name="AutoShape 12"/>
          <p:cNvSpPr>
            <a:spLocks noChangeArrowheads="1"/>
          </p:cNvSpPr>
          <p:nvPr/>
        </p:nvSpPr>
        <p:spPr bwMode="auto">
          <a:xfrm>
            <a:off x="250825" y="2424113"/>
            <a:ext cx="1728788" cy="71913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600" b="1">
                <a:latin typeface="Arial" charset="0"/>
                <a:cs typeface="Arial" charset="0"/>
              </a:rPr>
              <a:t>Complementación</a:t>
            </a:r>
            <a:endParaRPr lang="es-ES" sz="1600" b="1">
              <a:latin typeface="Arial" charset="0"/>
              <a:cs typeface="Arial" charset="0"/>
            </a:endParaRPr>
          </a:p>
        </p:txBody>
      </p:sp>
      <p:sp>
        <p:nvSpPr>
          <p:cNvPr id="15366" name="AutoShape 13"/>
          <p:cNvSpPr>
            <a:spLocks noChangeArrowheads="1"/>
          </p:cNvSpPr>
          <p:nvPr/>
        </p:nvSpPr>
        <p:spPr bwMode="auto">
          <a:xfrm>
            <a:off x="2916238" y="3792538"/>
            <a:ext cx="1584325" cy="71913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600" b="1">
                <a:latin typeface="Arial" charset="0"/>
                <a:cs typeface="Arial" charset="0"/>
              </a:rPr>
              <a:t>Construcción</a:t>
            </a:r>
            <a:endParaRPr lang="es-ES" sz="1600" b="1">
              <a:latin typeface="Arial" charset="0"/>
              <a:cs typeface="Arial" charset="0"/>
            </a:endParaRPr>
          </a:p>
        </p:txBody>
      </p:sp>
      <p:sp>
        <p:nvSpPr>
          <p:cNvPr id="15367" name="AutoShape 14"/>
          <p:cNvSpPr>
            <a:spLocks noChangeArrowheads="1"/>
          </p:cNvSpPr>
          <p:nvPr/>
        </p:nvSpPr>
        <p:spPr bwMode="auto">
          <a:xfrm>
            <a:off x="4356100" y="5303838"/>
            <a:ext cx="1584325" cy="71913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Técnicas de</a:t>
            </a:r>
          </a:p>
          <a:p>
            <a:pPr algn="ctr"/>
            <a:r>
              <a:rPr lang="es-MX" sz="1600" b="1">
                <a:latin typeface="Arial" charset="0"/>
                <a:cs typeface="Arial" charset="0"/>
              </a:rPr>
              <a:t>Expresión</a:t>
            </a:r>
            <a:endParaRPr lang="es-ES" sz="1600" b="1">
              <a:latin typeface="Arial" charset="0"/>
              <a:cs typeface="Arial" charset="0"/>
            </a:endParaRPr>
          </a:p>
        </p:txBody>
      </p:sp>
      <p:cxnSp>
        <p:nvCxnSpPr>
          <p:cNvPr id="15368" name="AutoShape 16"/>
          <p:cNvCxnSpPr>
            <a:cxnSpLocks noChangeShapeType="1"/>
            <a:stCxn id="15363" idx="0"/>
            <a:endCxn id="15364" idx="1"/>
          </p:cNvCxnSpPr>
          <p:nvPr/>
        </p:nvCxnSpPr>
        <p:spPr bwMode="auto">
          <a:xfrm rot="-5400000">
            <a:off x="1354931" y="2726532"/>
            <a:ext cx="2078037" cy="205105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69" name="AutoShape 17"/>
          <p:cNvCxnSpPr>
            <a:cxnSpLocks noChangeShapeType="1"/>
            <a:stCxn id="15363" idx="1"/>
            <a:endCxn id="15365" idx="2"/>
          </p:cNvCxnSpPr>
          <p:nvPr/>
        </p:nvCxnSpPr>
        <p:spPr bwMode="auto">
          <a:xfrm rot="10800000" flipH="1">
            <a:off x="530225" y="3143250"/>
            <a:ext cx="585788" cy="2125663"/>
          </a:xfrm>
          <a:prstGeom prst="curvedConnector4">
            <a:avLst>
              <a:gd name="adj1" fmla="val -37398"/>
              <a:gd name="adj2" fmla="val 61014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70" name="AutoShape 18"/>
          <p:cNvCxnSpPr>
            <a:cxnSpLocks noChangeShapeType="1"/>
            <a:stCxn id="15363" idx="3"/>
            <a:endCxn id="15366" idx="0"/>
          </p:cNvCxnSpPr>
          <p:nvPr/>
        </p:nvCxnSpPr>
        <p:spPr bwMode="auto">
          <a:xfrm flipV="1">
            <a:off x="2205038" y="3792538"/>
            <a:ext cx="1503362" cy="1476375"/>
          </a:xfrm>
          <a:prstGeom prst="curvedConnector4">
            <a:avLst>
              <a:gd name="adj1" fmla="val 23231"/>
              <a:gd name="adj2" fmla="val 115486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71" name="AutoShape 20"/>
          <p:cNvCxnSpPr>
            <a:cxnSpLocks noChangeShapeType="1"/>
            <a:stCxn id="15363" idx="2"/>
            <a:endCxn id="15367" idx="0"/>
          </p:cNvCxnSpPr>
          <p:nvPr/>
        </p:nvCxnSpPr>
        <p:spPr bwMode="auto">
          <a:xfrm rot="5400000" flipH="1" flipV="1">
            <a:off x="3036888" y="3635375"/>
            <a:ext cx="442912" cy="3779838"/>
          </a:xfrm>
          <a:prstGeom prst="curvedConnector5">
            <a:avLst>
              <a:gd name="adj1" fmla="val -49463"/>
              <a:gd name="adj2" fmla="val 50440"/>
              <a:gd name="adj3" fmla="val 151611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5372" name="Text Box 23"/>
          <p:cNvSpPr txBox="1">
            <a:spLocks noChangeArrowheads="1"/>
          </p:cNvSpPr>
          <p:nvPr/>
        </p:nvSpPr>
        <p:spPr bwMode="auto">
          <a:xfrm>
            <a:off x="5003800" y="1992313"/>
            <a:ext cx="37449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>
                <a:latin typeface="Arial" charset="0"/>
                <a:cs typeface="Arial" charset="0"/>
              </a:rPr>
              <a:t>Estímulo-respuesta:</a:t>
            </a:r>
          </a:p>
          <a:p>
            <a:r>
              <a:rPr lang="es-MX" sz="1600">
                <a:latin typeface="Arial" charset="0"/>
                <a:cs typeface="Arial" charset="0"/>
              </a:rPr>
              <a:t>Lo primero que se le venga a la mente: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De palabras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De imágenes</a:t>
            </a:r>
            <a:endParaRPr lang="es-ES" sz="1600">
              <a:latin typeface="Arial" charset="0"/>
              <a:cs typeface="Arial" charset="0"/>
            </a:endParaRPr>
          </a:p>
        </p:txBody>
      </p:sp>
      <p:sp>
        <p:nvSpPr>
          <p:cNvPr id="15373" name="Text Box 24"/>
          <p:cNvSpPr txBox="1">
            <a:spLocks noChangeArrowheads="1"/>
          </p:cNvSpPr>
          <p:nvPr/>
        </p:nvSpPr>
        <p:spPr bwMode="auto">
          <a:xfrm>
            <a:off x="395288" y="1344613"/>
            <a:ext cx="23955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>
                <a:latin typeface="Arial" charset="0"/>
                <a:cs typeface="Arial" charset="0"/>
              </a:rPr>
              <a:t>Completar una situación</a:t>
            </a:r>
          </a:p>
          <a:p>
            <a:r>
              <a:rPr lang="es-MX" sz="1600">
                <a:latin typeface="Arial" charset="0"/>
                <a:cs typeface="Arial" charset="0"/>
              </a:rPr>
              <a:t>De estímulo inconcluso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Oraciones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Historias</a:t>
            </a:r>
            <a:endParaRPr lang="es-ES" sz="1600">
              <a:latin typeface="Arial" charset="0"/>
              <a:cs typeface="Arial" charset="0"/>
            </a:endParaRPr>
          </a:p>
        </p:txBody>
      </p:sp>
      <p:sp>
        <p:nvSpPr>
          <p:cNvPr id="15374" name="Text Box 25"/>
          <p:cNvSpPr txBox="1">
            <a:spLocks noChangeArrowheads="1"/>
          </p:cNvSpPr>
          <p:nvPr/>
        </p:nvSpPr>
        <p:spPr bwMode="auto">
          <a:xfrm>
            <a:off x="4500563" y="3503613"/>
            <a:ext cx="36655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>
                <a:latin typeface="Arial" charset="0"/>
                <a:cs typeface="Arial" charset="0"/>
              </a:rPr>
              <a:t>Construir una respuesta a un estímulo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Historia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Diálogo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Narrativa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Imagen</a:t>
            </a:r>
            <a:endParaRPr lang="es-ES" sz="1600">
              <a:latin typeface="Arial" charset="0"/>
              <a:cs typeface="Arial" charset="0"/>
            </a:endParaRPr>
          </a:p>
        </p:txBody>
      </p:sp>
      <p:sp>
        <p:nvSpPr>
          <p:cNvPr id="15375" name="Text Box 26"/>
          <p:cNvSpPr txBox="1">
            <a:spLocks noChangeArrowheads="1"/>
          </p:cNvSpPr>
          <p:nvPr/>
        </p:nvSpPr>
        <p:spPr bwMode="auto">
          <a:xfrm>
            <a:off x="5940425" y="5087938"/>
            <a:ext cx="23717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>
                <a:latin typeface="Arial" charset="0"/>
                <a:cs typeface="Arial" charset="0"/>
              </a:rPr>
              <a:t>Relacionar sentimientos</a:t>
            </a:r>
          </a:p>
          <a:p>
            <a:r>
              <a:rPr lang="es-MX" sz="1600">
                <a:latin typeface="Arial" charset="0"/>
                <a:cs typeface="Arial" charset="0"/>
              </a:rPr>
              <a:t>y actitudes de otros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Juego de roles</a:t>
            </a:r>
          </a:p>
          <a:p>
            <a:pPr>
              <a:buFontTx/>
              <a:buChar char="•"/>
            </a:pPr>
            <a:r>
              <a:rPr lang="es-MX" sz="1600">
                <a:latin typeface="Arial" charset="0"/>
                <a:cs typeface="Arial" charset="0"/>
              </a:rPr>
              <a:t>De tercera persona</a:t>
            </a:r>
            <a:endParaRPr lang="es-ES" sz="1600">
              <a:latin typeface="Arial" charset="0"/>
              <a:cs typeface="Arial" charset="0"/>
            </a:endParaRPr>
          </a:p>
        </p:txBody>
      </p:sp>
      <p:pic>
        <p:nvPicPr>
          <p:cNvPr id="15376" name="Picture 29" descr="2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5621338"/>
            <a:ext cx="1655762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85775"/>
            <a:ext cx="864235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z="4000" smtClean="0">
                <a:cs typeface="Arial" charset="0"/>
              </a:rPr>
              <a:t>Información Cuantitativa - Métodos</a:t>
            </a:r>
            <a:endParaRPr lang="es-ES" sz="4000" smtClean="0">
              <a:cs typeface="Arial" charset="0"/>
            </a:endParaRPr>
          </a:p>
        </p:txBody>
      </p:sp>
      <p:cxnSp>
        <p:nvCxnSpPr>
          <p:cNvPr id="16388" name="AutoShape 3"/>
          <p:cNvCxnSpPr>
            <a:cxnSpLocks noChangeShapeType="1"/>
          </p:cNvCxnSpPr>
          <p:nvPr/>
        </p:nvCxnSpPr>
        <p:spPr bwMode="auto">
          <a:xfrm rot="10800000" flipV="1">
            <a:off x="2522538" y="2341563"/>
            <a:ext cx="2770187" cy="627062"/>
          </a:xfrm>
          <a:prstGeom prst="curvedConnector3">
            <a:avLst>
              <a:gd name="adj1" fmla="val 50028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89" name="AutoShape 4"/>
          <p:cNvCxnSpPr>
            <a:cxnSpLocks noChangeShapeType="1"/>
          </p:cNvCxnSpPr>
          <p:nvPr/>
        </p:nvCxnSpPr>
        <p:spPr bwMode="auto">
          <a:xfrm>
            <a:off x="6235700" y="2341563"/>
            <a:ext cx="1139825" cy="1303337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90" name="AutoShape 6"/>
          <p:cNvCxnSpPr>
            <a:cxnSpLocks noChangeShapeType="1"/>
          </p:cNvCxnSpPr>
          <p:nvPr/>
        </p:nvCxnSpPr>
        <p:spPr bwMode="auto">
          <a:xfrm rot="5400000">
            <a:off x="4314825" y="2916238"/>
            <a:ext cx="1311275" cy="158750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16391" name="Picture 7" descr="russ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628775"/>
            <a:ext cx="94297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9" descr="tipo_entrevistador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349500"/>
            <a:ext cx="15509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1" descr="Chui_UY_CursoAnill2004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4365625"/>
            <a:ext cx="18002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3" descr="experiencia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88125" y="3644900"/>
            <a:ext cx="15748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971550" y="3573463"/>
            <a:ext cx="1439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ENCUESTA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6396" name="Text Box 15"/>
          <p:cNvSpPr txBox="1">
            <a:spLocks noChangeArrowheads="1"/>
          </p:cNvSpPr>
          <p:nvPr/>
        </p:nvSpPr>
        <p:spPr bwMode="auto">
          <a:xfrm>
            <a:off x="3205163" y="5516563"/>
            <a:ext cx="1968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OBSERVACIÓN 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6397" name="Text Box 16"/>
          <p:cNvSpPr txBox="1">
            <a:spLocks noChangeArrowheads="1"/>
          </p:cNvSpPr>
          <p:nvPr/>
        </p:nvSpPr>
        <p:spPr bwMode="auto">
          <a:xfrm>
            <a:off x="6156325" y="4868863"/>
            <a:ext cx="2463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EXPERIMENTACIÓN 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533400" y="1412875"/>
            <a:ext cx="7924800" cy="4267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Consiste en obtener información de los sujetos en estudio, proporcionados por ellos mismos, sobre opiniones, conocimientos, actitudes o sugerencias.</a:t>
            </a:r>
          </a:p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Existen dos maneras de obtener información:</a:t>
            </a:r>
          </a:p>
          <a:p>
            <a:pPr algn="just" eaLnBrk="1" hangingPunct="1">
              <a:buFont typeface="Monotype Sorts" pitchFamily="2" charset="2"/>
              <a:buNone/>
            </a:pPr>
            <a:r>
              <a:rPr lang="es-ES_tradnl" sz="2800" smtClean="0">
                <a:latin typeface="Arial" charset="0"/>
                <a:cs typeface="Arial" charset="0"/>
              </a:rPr>
              <a:t>   1- La</a:t>
            </a:r>
            <a:r>
              <a:rPr lang="es-ES_tradnl" sz="2800" b="1" smtClean="0">
                <a:latin typeface="Arial" charset="0"/>
                <a:cs typeface="Arial" charset="0"/>
              </a:rPr>
              <a:t> Entrevista</a:t>
            </a:r>
            <a:r>
              <a:rPr lang="es-ES_tradnl" sz="2800" smtClean="0">
                <a:latin typeface="Arial" charset="0"/>
                <a:cs typeface="Arial" charset="0"/>
              </a:rPr>
              <a:t>: Las respuestas son formuladas verbalmente y se necesita de la presencia del entrevistador.</a:t>
            </a:r>
            <a:r>
              <a:rPr lang="es-ES_tradnl" sz="2800" b="1" smtClean="0">
                <a:latin typeface="Arial" charset="0"/>
                <a:cs typeface="Arial" charset="0"/>
              </a:rPr>
              <a:t> </a:t>
            </a:r>
            <a:r>
              <a:rPr lang="es-ES_tradnl" sz="2800" smtClean="0">
                <a:latin typeface="Arial" charset="0"/>
                <a:cs typeface="Arial" charset="0"/>
              </a:rPr>
              <a:t>y</a:t>
            </a:r>
          </a:p>
          <a:p>
            <a:pPr algn="just" eaLnBrk="1" hangingPunct="1">
              <a:buFont typeface="Monotype Sorts" pitchFamily="2" charset="2"/>
              <a:buNone/>
            </a:pPr>
            <a:r>
              <a:rPr lang="es-ES_tradnl" sz="2800" smtClean="0">
                <a:latin typeface="Arial" charset="0"/>
                <a:cs typeface="Arial" charset="0"/>
              </a:rPr>
              <a:t>   2- El</a:t>
            </a:r>
            <a:r>
              <a:rPr lang="es-ES_tradnl" sz="2800" b="1" smtClean="0">
                <a:latin typeface="Arial" charset="0"/>
                <a:cs typeface="Arial" charset="0"/>
              </a:rPr>
              <a:t> Cuestionario</a:t>
            </a:r>
            <a:r>
              <a:rPr lang="es-ES_tradnl" sz="2800" smtClean="0">
                <a:latin typeface="Arial" charset="0"/>
                <a:cs typeface="Arial" charset="0"/>
              </a:rPr>
              <a:t>: Las respuestas son formuladas por escrito y no se requiere de la presencia del investigador.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La Encuesta</a:t>
            </a:r>
            <a:endParaRPr lang="es-ES" smtClean="0">
              <a:cs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Modalidades de Encuesta</a:t>
            </a:r>
            <a:endParaRPr lang="es-ES" smtClean="0">
              <a:cs typeface="Arial" charset="0"/>
            </a:endParaRP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719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Personal</a:t>
            </a:r>
          </a:p>
          <a:p>
            <a:pPr lvl="1">
              <a:lnSpc>
                <a:spcPct val="90000"/>
              </a:lnSpc>
              <a:defRPr/>
            </a:pPr>
            <a: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Hogares</a:t>
            </a:r>
          </a:p>
          <a:p>
            <a:pPr lvl="1">
              <a:lnSpc>
                <a:spcPct val="90000"/>
              </a:lnSpc>
              <a:defRPr/>
            </a:pPr>
            <a:r>
              <a:rPr lang="es-MX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Centros de concurrencia colectiva</a:t>
            </a:r>
          </a:p>
          <a:p>
            <a:pPr>
              <a:lnSpc>
                <a:spcPct val="90000"/>
              </a:lnSpc>
              <a:defRPr/>
            </a:pP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Telefónica</a:t>
            </a:r>
          </a:p>
          <a:p>
            <a:pPr>
              <a:lnSpc>
                <a:spcPct val="90000"/>
              </a:lnSpc>
              <a:defRPr/>
            </a:pP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Correo</a:t>
            </a:r>
          </a:p>
          <a:p>
            <a:pPr>
              <a:lnSpc>
                <a:spcPct val="90000"/>
              </a:lnSpc>
              <a:defRPr/>
            </a:pP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Electrónica</a:t>
            </a:r>
          </a:p>
          <a:p>
            <a:pPr>
              <a:lnSpc>
                <a:spcPct val="90000"/>
              </a:lnSpc>
              <a:defRPr/>
            </a:pPr>
            <a:r>
              <a:rPr lang="es-MX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Encuestas asistidas por computador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s-MX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s-MX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es-ES" sz="28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1" name="Picture 4" descr="entrevista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1557338"/>
            <a:ext cx="10922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b="1" dirty="0" smtClean="0"/>
              <a:t>LA OBSERVACIÓN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971550" y="1600200"/>
            <a:ext cx="7129463" cy="427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buFont typeface="Monotype Sorts" pitchFamily="2" charset="2"/>
              <a:buNone/>
            </a:pPr>
            <a:r>
              <a:rPr lang="es-ES_tradnl" sz="2800" dirty="0" smtClean="0">
                <a:latin typeface="Arial" charset="0"/>
                <a:cs typeface="Arial" charset="0"/>
              </a:rPr>
              <a:t>Es el registro visual de lo que ocurre en una situación real, clasificado  y consignando los datos de acuerdo con algún esquema previsto y de acuerdo al problema que se estudia.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98DE4-DC5A-478D-9F69-3564AE2D317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1354</TotalTime>
  <Words>892</Words>
  <Application>Microsoft Office PowerPoint</Application>
  <PresentationFormat>Presentación en pantalla (4:3)</PresentationFormat>
  <Paragraphs>167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di Office</vt:lpstr>
      <vt:lpstr>Diapositiva 1</vt:lpstr>
      <vt:lpstr>Información Cualitativa - Técnicas </vt:lpstr>
      <vt:lpstr>La Entrevista</vt:lpstr>
      <vt:lpstr>Técnicas Proyectivas (TP)</vt:lpstr>
      <vt:lpstr>Técnicas Proyectivas</vt:lpstr>
      <vt:lpstr>Información Cuantitativa - Métodos</vt:lpstr>
      <vt:lpstr>La Encuesta</vt:lpstr>
      <vt:lpstr>Modalidades de Encuesta</vt:lpstr>
      <vt:lpstr>LA OBSERVACIÓN</vt:lpstr>
      <vt:lpstr>LA OBSERVACIÓN</vt:lpstr>
      <vt:lpstr>LA OBSERVACIÓN</vt:lpstr>
      <vt:lpstr>La Experimentación</vt:lpstr>
      <vt:lpstr>Diapositiva 13</vt:lpstr>
      <vt:lpstr>Diapositiva 14</vt:lpstr>
      <vt:lpstr>Diapositiva 15</vt:lpstr>
      <vt:lpstr>Población.</vt:lpstr>
      <vt:lpstr>Muestra.</vt:lpstr>
      <vt:lpstr>Unidad De Análisis.</vt:lpstr>
      <vt:lpstr>Muestras Representativas.</vt:lpstr>
      <vt:lpstr>Técnicas Aleatorias y no Aleatoreas.</vt:lpstr>
      <vt:lpstr>Diapositiva 21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98</cp:revision>
  <dcterms:created xsi:type="dcterms:W3CDTF">2001-11-09T19:59:32Z</dcterms:created>
  <dcterms:modified xsi:type="dcterms:W3CDTF">2009-11-09T11:19:47Z</dcterms:modified>
</cp:coreProperties>
</file>